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3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8627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160771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60772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60773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60774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60775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60776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60777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60778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60779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60780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60781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60782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60783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60784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60785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60786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60787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60788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60789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60790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60791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60792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60793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60794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60795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60796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60797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60798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60799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60800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60801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60802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/>
            </a:p>
          </p:txBody>
        </p:sp>
        <p:sp>
          <p:nvSpPr>
            <p:cNvPr id="160803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04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05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06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07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08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09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10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11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12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13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14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15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16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17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18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19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20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21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22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23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24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25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26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27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28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29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30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31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32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33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34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35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36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37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38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39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40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41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42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43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44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45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46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47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48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49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50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51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52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53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54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55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56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57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58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59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60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61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62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63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64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65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66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67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68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69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70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71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72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73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74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75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76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77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78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79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80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81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82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83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84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85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86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87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88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89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90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91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92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93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94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95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96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97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98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899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00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01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02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03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04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05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06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07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08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09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10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11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12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13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14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15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16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17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18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19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20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21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22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23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24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25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26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27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28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29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30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31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32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33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34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35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36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37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38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39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40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41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42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43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44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45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46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47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48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49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50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51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52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53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54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55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56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57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58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59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60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61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62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63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64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65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66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67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68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69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70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71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72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73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74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75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76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77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78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79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80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81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82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83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84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985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0986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0987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60988" name="Rectangle 2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60989" name="Rectangle 221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60990" name="Rectangle 2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F83F0BF-5587-5E43-9EA4-64FF9F656D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F83F0BF-5587-5E43-9EA4-64FF9F656D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F83F0BF-5587-5E43-9EA4-64FF9F656D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386E2318-FB16-EB4B-8AE7-358507F248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F83F0BF-5587-5E43-9EA4-64FF9F656D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F83F0BF-5587-5E43-9EA4-64FF9F656D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F83F0BF-5587-5E43-9EA4-64FF9F656D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F83F0BF-5587-5E43-9EA4-64FF9F656D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F83F0BF-5587-5E43-9EA4-64FF9F656D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F83F0BF-5587-5E43-9EA4-64FF9F656D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F83F0BF-5587-5E43-9EA4-64FF9F656D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159747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48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49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50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51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52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53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54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55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56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57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58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59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60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61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62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63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64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65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66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67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68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69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70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71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72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73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74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75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76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77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78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79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780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781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782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783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784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785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786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787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788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789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790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791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792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793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794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795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796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797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798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799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00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01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02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03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04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05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06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07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08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09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10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11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12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13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14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15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16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17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18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19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20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21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22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23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24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25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26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27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28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29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30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31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32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33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34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35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36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37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38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39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40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41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42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43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44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45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46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47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48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49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50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51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52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53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54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55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56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57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58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59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60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61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62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63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64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65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66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67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68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69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70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71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72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73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74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75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76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77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78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79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80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81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82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83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84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85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86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87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88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89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90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91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92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93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94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95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96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97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98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899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00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01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02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03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04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05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06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07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08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09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10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11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12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13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14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15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16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17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18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19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20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21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22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23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24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25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26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27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28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29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30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31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32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33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34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35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36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37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38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39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40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41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42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43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44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45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46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47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48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49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50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51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52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53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54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55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56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57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58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59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60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961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9962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AF83F0BF-5587-5E43-9EA4-64FF9F656D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9964" name="Rectangle 22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159965" name="Rectangle 2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159966" name="Rectangle 2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9969" name="Rectangle 22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41" r:id="rId1"/>
    <p:sldLayoutId id="2147484342" r:id="rId2"/>
    <p:sldLayoutId id="2147484343" r:id="rId3"/>
    <p:sldLayoutId id="2147484344" r:id="rId4"/>
    <p:sldLayoutId id="2147484345" r:id="rId5"/>
    <p:sldLayoutId id="2147484346" r:id="rId6"/>
    <p:sldLayoutId id="2147484347" r:id="rId7"/>
    <p:sldLayoutId id="2147484348" r:id="rId8"/>
    <p:sldLayoutId id="2147484349" r:id="rId9"/>
    <p:sldLayoutId id="2147484350" r:id="rId10"/>
    <p:sldLayoutId id="214748435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charset="2"/>
        <a:buBlip>
          <a:blip r:embed="rId13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kidsturncentral.com/links/moneylinks.htm" TargetMode="External"/><Relationship Id="rId3" Type="http://schemas.openxmlformats.org/officeDocument/2006/relationships/hyperlink" Target="http://tqjunior.thinkquest.org/3901" TargetMode="External"/><Relationship Id="rId7" Type="http://schemas.openxmlformats.org/officeDocument/2006/relationships/hyperlink" Target="http://www.socialstudiesforkids.com/subjects/economicsgames.htm" TargetMode="External"/><Relationship Id="rId2" Type="http://schemas.openxmlformats.org/officeDocument/2006/relationships/hyperlink" Target="http://ecedweb.unomaha.edu/home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olmath-games.com/lemonade/index.html" TargetMode="External"/><Relationship Id="rId5" Type="http://schemas.openxmlformats.org/officeDocument/2006/relationships/hyperlink" Target="http://www.kidsbank.com/index_2.asp" TargetMode="External"/><Relationship Id="rId4" Type="http://schemas.openxmlformats.org/officeDocument/2006/relationships/hyperlink" Target="http://www.practicalmoneyskills.com/foreducators/" TargetMode="External"/><Relationship Id="rId9" Type="http://schemas.openxmlformats.org/officeDocument/2006/relationships/hyperlink" Target="http://www2.scholastic.com/browse/collection.jsp?id=45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571500" y="1771227"/>
            <a:ext cx="8001000" cy="116497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mic Sans MS"/>
              </a:rPr>
              <a:t>Teaching Economics</a:t>
            </a:r>
            <a:endParaRPr lang="en-US" dirty="0">
              <a:latin typeface="Comic Sans M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956667" y="4800600"/>
            <a:ext cx="8187333" cy="1219200"/>
          </a:xfrm>
        </p:spPr>
        <p:txBody>
          <a:bodyPr/>
          <a:lstStyle/>
          <a:p>
            <a:r>
              <a:rPr lang="en-US" dirty="0" smtClean="0">
                <a:latin typeface="Comic Sans MS"/>
              </a:rPr>
              <a:t>What Do They Really Need to Know?</a:t>
            </a:r>
            <a:endParaRPr lang="en-US" dirty="0"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mic Sans MS"/>
              </a:rPr>
              <a:t>Teach About</a:t>
            </a:r>
            <a:endParaRPr lang="en-US" dirty="0">
              <a:latin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Comic Sans MS"/>
              </a:rPr>
              <a:t>Scarcity (goods &amp; services)</a:t>
            </a:r>
          </a:p>
          <a:p>
            <a:r>
              <a:rPr lang="en-US" sz="3200" dirty="0" smtClean="0">
                <a:latin typeface="Comic Sans MS"/>
              </a:rPr>
              <a:t>Resources (natural, human and capital)</a:t>
            </a:r>
          </a:p>
          <a:p>
            <a:r>
              <a:rPr lang="en-US" sz="3200" dirty="0" smtClean="0">
                <a:latin typeface="Comic Sans MS"/>
              </a:rPr>
              <a:t>Costs and Benefits (saving &amp; spending)</a:t>
            </a:r>
            <a:endParaRPr lang="en-US" sz="3200" dirty="0"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mic Sans MS"/>
              </a:rPr>
              <a:t>Goods &amp; Services</a:t>
            </a:r>
            <a:endParaRPr lang="en-US" dirty="0">
              <a:latin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mic Sans MS"/>
              </a:rPr>
              <a:t>Tangible things --Goods</a:t>
            </a:r>
          </a:p>
          <a:p>
            <a:pPr lvl="1"/>
            <a:r>
              <a:rPr lang="en-US" dirty="0" smtClean="0">
                <a:latin typeface="Comic Sans MS"/>
              </a:rPr>
              <a:t>Shelter, food, clothing, cars, book,  games</a:t>
            </a:r>
          </a:p>
          <a:p>
            <a:r>
              <a:rPr lang="en-US" dirty="0" smtClean="0">
                <a:latin typeface="Comic Sans MS"/>
              </a:rPr>
              <a:t>Intangible things --Services</a:t>
            </a:r>
          </a:p>
          <a:p>
            <a:pPr lvl="1"/>
            <a:r>
              <a:rPr lang="en-US" dirty="0" smtClean="0">
                <a:latin typeface="Comic Sans MS"/>
              </a:rPr>
              <a:t>Entertainment, police protection, medical care, education, leisure time</a:t>
            </a:r>
          </a:p>
          <a:p>
            <a:pPr lvl="5"/>
            <a:endParaRPr lang="en-US" dirty="0" smtClean="0">
              <a:latin typeface="Comic Sans MS"/>
            </a:endParaRPr>
          </a:p>
          <a:p>
            <a:pPr lvl="5"/>
            <a:r>
              <a:rPr lang="en-US" sz="2400" dirty="0" smtClean="0">
                <a:latin typeface="Comic Sans MS"/>
              </a:rPr>
              <a:t>Making choices--  consumer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mic Sans MS"/>
              </a:rPr>
              <a:t>Natural, Human &amp; Capital</a:t>
            </a:r>
            <a:endParaRPr lang="en-US" dirty="0">
              <a:latin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mic Sans MS"/>
              </a:rPr>
              <a:t>Make the goods and services---producers</a:t>
            </a:r>
          </a:p>
          <a:p>
            <a:r>
              <a:rPr lang="en-US" dirty="0" smtClean="0">
                <a:latin typeface="Comic Sans MS"/>
              </a:rPr>
              <a:t>3 types of resources</a:t>
            </a:r>
          </a:p>
          <a:p>
            <a:pPr lvl="2"/>
            <a:r>
              <a:rPr lang="en-US" dirty="0" smtClean="0">
                <a:latin typeface="Comic Sans MS"/>
              </a:rPr>
              <a:t>Natural– nature &amp; land</a:t>
            </a:r>
          </a:p>
          <a:p>
            <a:pPr lvl="2"/>
            <a:r>
              <a:rPr lang="en-US" dirty="0" smtClean="0">
                <a:latin typeface="Comic Sans MS"/>
              </a:rPr>
              <a:t>Human –jobs people perform to meet the needs (dentists, barbers, policemen, </a:t>
            </a:r>
            <a:r>
              <a:rPr lang="en-US" dirty="0" err="1" smtClean="0">
                <a:latin typeface="Comic Sans MS"/>
              </a:rPr>
              <a:t>farmers..etc</a:t>
            </a:r>
            <a:r>
              <a:rPr lang="en-US" dirty="0" smtClean="0">
                <a:latin typeface="Comic Sans MS"/>
              </a:rPr>
              <a:t>..)</a:t>
            </a:r>
          </a:p>
          <a:p>
            <a:pPr lvl="2"/>
            <a:r>
              <a:rPr lang="en-US" dirty="0" smtClean="0">
                <a:latin typeface="Comic Sans MS"/>
              </a:rPr>
              <a:t>Capital – goods made for others to use to make goods…such as tractors for farmers, trains and trucks that haul the goods, machines in </a:t>
            </a:r>
            <a:r>
              <a:rPr lang="en-US" dirty="0" err="1" smtClean="0">
                <a:latin typeface="Comic Sans MS"/>
              </a:rPr>
              <a:t>factories..etc</a:t>
            </a:r>
            <a:r>
              <a:rPr lang="en-US" dirty="0" smtClean="0">
                <a:latin typeface="Comic Sans MS"/>
              </a:rPr>
              <a:t>..</a:t>
            </a:r>
            <a:endParaRPr lang="en-US" dirty="0"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mic Sans MS"/>
              </a:rPr>
              <a:t>Cost &amp; Benefits</a:t>
            </a:r>
            <a:endParaRPr lang="en-US" dirty="0">
              <a:latin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595879"/>
          </a:xfrm>
        </p:spPr>
        <p:txBody>
          <a:bodyPr/>
          <a:lstStyle/>
          <a:p>
            <a:r>
              <a:rPr lang="en-US" dirty="0" smtClean="0">
                <a:latin typeface="Comic Sans MS"/>
              </a:rPr>
              <a:t>How much does it cost?</a:t>
            </a:r>
          </a:p>
          <a:p>
            <a:r>
              <a:rPr lang="en-US" dirty="0" smtClean="0">
                <a:latin typeface="Comic Sans MS"/>
              </a:rPr>
              <a:t>What benefit will I get by buying it?</a:t>
            </a:r>
          </a:p>
          <a:p>
            <a:pPr lvl="1"/>
            <a:r>
              <a:rPr lang="en-US" dirty="0" smtClean="0">
                <a:latin typeface="Comic Sans MS"/>
              </a:rPr>
              <a:t>Use practical day to day experiences</a:t>
            </a:r>
          </a:p>
          <a:p>
            <a:pPr lvl="1"/>
            <a:r>
              <a:rPr lang="en-US" dirty="0" smtClean="0">
                <a:latin typeface="Comic Sans MS"/>
              </a:rPr>
              <a:t>Teach about </a:t>
            </a:r>
            <a:r>
              <a:rPr lang="en-US" dirty="0" err="1" smtClean="0">
                <a:latin typeface="Comic Sans MS"/>
              </a:rPr>
              <a:t>money..banks</a:t>
            </a:r>
            <a:r>
              <a:rPr lang="en-US" dirty="0" smtClean="0">
                <a:latin typeface="Comic Sans MS"/>
              </a:rPr>
              <a:t>—saving &amp; spending; advertisement’s effect on spending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/>
              </a:rPr>
              <a:t>Advertising</a:t>
            </a:r>
            <a:endParaRPr lang="en-US" dirty="0">
              <a:latin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837087"/>
          </a:xfrm>
        </p:spPr>
        <p:txBody>
          <a:bodyPr/>
          <a:lstStyle/>
          <a:p>
            <a:r>
              <a:rPr lang="en-US" dirty="0" smtClean="0">
                <a:latin typeface="Comic Sans MS"/>
              </a:rPr>
              <a:t>Exposure to products</a:t>
            </a:r>
          </a:p>
          <a:p>
            <a:pPr lvl="1"/>
            <a:r>
              <a:rPr lang="en-US" sz="3200" dirty="0" smtClean="0">
                <a:latin typeface="Comic Sans MS"/>
              </a:rPr>
              <a:t>Main sources</a:t>
            </a:r>
          </a:p>
          <a:p>
            <a:pPr lvl="2"/>
            <a:r>
              <a:rPr lang="en-US" sz="3200" dirty="0" smtClean="0">
                <a:latin typeface="Comic Sans MS"/>
              </a:rPr>
              <a:t>TV</a:t>
            </a:r>
          </a:p>
          <a:p>
            <a:pPr lvl="2"/>
            <a:r>
              <a:rPr lang="en-US" sz="3200" dirty="0" smtClean="0">
                <a:latin typeface="Comic Sans MS"/>
              </a:rPr>
              <a:t>Radio</a:t>
            </a:r>
          </a:p>
          <a:p>
            <a:pPr lvl="2"/>
            <a:r>
              <a:rPr lang="en-US" sz="3200" dirty="0" smtClean="0">
                <a:latin typeface="Comic Sans MS"/>
              </a:rPr>
              <a:t>Internet</a:t>
            </a:r>
          </a:p>
          <a:p>
            <a:pPr lvl="2">
              <a:buNone/>
            </a:pPr>
            <a:endParaRPr lang="en-US" dirty="0" smtClean="0">
              <a:latin typeface="Comic Sans M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014629"/>
            <a:ext cx="7581685" cy="1477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US" sz="2400" dirty="0" smtClean="0">
                <a:latin typeface="Comic Sans MS"/>
              </a:rPr>
              <a:t>Activities should focus on ways to avoid falling into the “Buy ME ..You have to Have Me”  </a:t>
            </a:r>
          </a:p>
          <a:p>
            <a:pPr marL="0" lvl="2"/>
            <a:r>
              <a:rPr lang="en-US" sz="2400" dirty="0" smtClean="0">
                <a:latin typeface="Comic Sans MS"/>
              </a:rPr>
              <a:t>						(propaganda)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/>
              </a:rPr>
              <a:t>Money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896844"/>
          </a:xfrm>
        </p:spPr>
        <p:txBody>
          <a:bodyPr/>
          <a:lstStyle/>
          <a:p>
            <a:r>
              <a:rPr lang="en-US" dirty="0" smtClean="0">
                <a:latin typeface="Comic Sans MS"/>
              </a:rPr>
              <a:t>Banks,</a:t>
            </a:r>
          </a:p>
          <a:p>
            <a:pPr lvl="1"/>
            <a:r>
              <a:rPr lang="en-US" sz="3200" dirty="0" smtClean="0">
                <a:latin typeface="Comic Sans MS"/>
              </a:rPr>
              <a:t>Earning</a:t>
            </a:r>
          </a:p>
          <a:p>
            <a:pPr lvl="1"/>
            <a:r>
              <a:rPr lang="en-US" sz="3200" dirty="0" smtClean="0">
                <a:latin typeface="Comic Sans MS"/>
              </a:rPr>
              <a:t>Saving </a:t>
            </a:r>
          </a:p>
          <a:p>
            <a:pPr lvl="1"/>
            <a:r>
              <a:rPr lang="en-US" sz="3200" dirty="0" smtClean="0">
                <a:latin typeface="Comic Sans MS"/>
              </a:rPr>
              <a:t>Spending</a:t>
            </a:r>
          </a:p>
          <a:p>
            <a:pPr lvl="1">
              <a:buNone/>
            </a:pPr>
            <a:endParaRPr lang="en-US" dirty="0">
              <a:latin typeface="Comic Sans M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41207" y="5014629"/>
            <a:ext cx="78455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/>
              </a:rPr>
              <a:t>Activities should focus on personal finance..</a:t>
            </a:r>
            <a:endParaRPr lang="en-US" sz="2400" dirty="0"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/>
              </a:rPr>
              <a:t>Instructional Tools</a:t>
            </a:r>
            <a:endParaRPr lang="en-US" dirty="0">
              <a:latin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33900"/>
          </a:xfrm>
        </p:spPr>
        <p:txBody>
          <a:bodyPr/>
          <a:lstStyle/>
          <a:p>
            <a:r>
              <a:rPr lang="en-US" dirty="0" smtClean="0">
                <a:latin typeface="Comic Sans MS"/>
              </a:rPr>
              <a:t>Literature</a:t>
            </a:r>
          </a:p>
          <a:p>
            <a:pPr lvl="1"/>
            <a:r>
              <a:rPr lang="en-US" dirty="0" smtClean="0">
                <a:latin typeface="Comic Sans MS"/>
              </a:rPr>
              <a:t>Alexander, Who Use to Be Rich Last Sunday”</a:t>
            </a:r>
          </a:p>
          <a:p>
            <a:r>
              <a:rPr lang="en-US" dirty="0" smtClean="0">
                <a:latin typeface="Comic Sans MS"/>
              </a:rPr>
              <a:t>Skits/Plays</a:t>
            </a:r>
          </a:p>
          <a:p>
            <a:r>
              <a:rPr lang="en-US" dirty="0" smtClean="0">
                <a:latin typeface="Comic Sans MS"/>
              </a:rPr>
              <a:t>Simulations</a:t>
            </a:r>
          </a:p>
          <a:p>
            <a:pPr lvl="1"/>
            <a:r>
              <a:rPr lang="en-US" dirty="0" smtClean="0">
                <a:latin typeface="Comic Sans MS"/>
              </a:rPr>
              <a:t>“Decisions, Decisions”</a:t>
            </a:r>
          </a:p>
          <a:p>
            <a:r>
              <a:rPr lang="en-US" dirty="0" smtClean="0">
                <a:latin typeface="Comic Sans MS"/>
              </a:rPr>
              <a:t>“Video” Games</a:t>
            </a:r>
          </a:p>
          <a:p>
            <a:pPr lvl="2"/>
            <a:r>
              <a:rPr lang="en-US" dirty="0" err="1" smtClean="0">
                <a:latin typeface="Comic Sans MS"/>
              </a:rPr>
              <a:t>Sim</a:t>
            </a:r>
            <a:r>
              <a:rPr lang="en-US" dirty="0" smtClean="0">
                <a:latin typeface="Comic Sans MS"/>
              </a:rPr>
              <a:t> City</a:t>
            </a:r>
          </a:p>
          <a:p>
            <a:pPr lvl="2"/>
            <a:r>
              <a:rPr lang="en-US" dirty="0" smtClean="0">
                <a:latin typeface="Comic Sans MS"/>
              </a:rPr>
              <a:t>Lemonade Stand</a:t>
            </a:r>
          </a:p>
          <a:p>
            <a:pPr lvl="2"/>
            <a:r>
              <a:rPr lang="en-US" dirty="0" smtClean="0">
                <a:latin typeface="Comic Sans MS"/>
              </a:rPr>
              <a:t>Zoo Tycoon</a:t>
            </a:r>
            <a:endParaRPr lang="en-US" dirty="0">
              <a:latin typeface="Comic Sans M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/>
              </a:rPr>
              <a:t>Resources</a:t>
            </a:r>
            <a:endParaRPr lang="en-US" dirty="0">
              <a:latin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33900"/>
          </a:xfrm>
        </p:spPr>
        <p:txBody>
          <a:bodyPr/>
          <a:lstStyle/>
          <a:p>
            <a:r>
              <a:rPr lang="en-US" sz="2400" dirty="0" smtClean="0">
                <a:latin typeface="Comic Sans MS"/>
                <a:hlinkClick r:id="rId2"/>
              </a:rPr>
              <a:t>http://ecedweb.unomaha.edu/home.htm</a:t>
            </a:r>
            <a:endParaRPr lang="en-US" sz="2400" dirty="0" smtClean="0">
              <a:latin typeface="Comic Sans MS"/>
            </a:endParaRPr>
          </a:p>
          <a:p>
            <a:r>
              <a:rPr lang="en-US" sz="2400" dirty="0" smtClean="0">
                <a:latin typeface="Comic Sans MS"/>
                <a:hlinkClick r:id="rId3"/>
              </a:rPr>
              <a:t>http://tqjunior.thinkquest.org/3901</a:t>
            </a:r>
            <a:endParaRPr lang="en-US" sz="2400" dirty="0" smtClean="0">
              <a:latin typeface="Comic Sans MS"/>
            </a:endParaRPr>
          </a:p>
          <a:p>
            <a:r>
              <a:rPr lang="en-US" sz="2400" dirty="0" smtClean="0">
                <a:latin typeface="Comic Sans MS"/>
                <a:hlinkClick r:id="rId4"/>
              </a:rPr>
              <a:t>http://www.practicalmoneyskills.com/foreducators/</a:t>
            </a:r>
            <a:endParaRPr lang="en-US" sz="2400" dirty="0" smtClean="0">
              <a:latin typeface="Comic Sans MS"/>
            </a:endParaRPr>
          </a:p>
          <a:p>
            <a:r>
              <a:rPr lang="en-US" sz="2400" dirty="0" smtClean="0">
                <a:latin typeface="Comic Sans MS"/>
                <a:hlinkClick r:id="rId5"/>
              </a:rPr>
              <a:t>http://www.kidsbank.com/index_2.asp</a:t>
            </a:r>
            <a:endParaRPr lang="en-US" sz="2400" dirty="0" smtClean="0">
              <a:latin typeface="Comic Sans MS"/>
            </a:endParaRPr>
          </a:p>
          <a:p>
            <a:r>
              <a:rPr lang="en-US" sz="2400" dirty="0" smtClean="0">
                <a:latin typeface="Comic Sans MS"/>
                <a:hlinkClick r:id="rId6"/>
              </a:rPr>
              <a:t>http://www.coolmath-games.com/lemonade/index.html</a:t>
            </a:r>
            <a:endParaRPr lang="en-US" sz="2400" dirty="0" smtClean="0">
              <a:latin typeface="Comic Sans MS"/>
            </a:endParaRPr>
          </a:p>
          <a:p>
            <a:r>
              <a:rPr lang="en-US" sz="2400" dirty="0" smtClean="0">
                <a:latin typeface="Comic Sans MS"/>
                <a:hlinkClick r:id="rId7"/>
              </a:rPr>
              <a:t>http://www.socialstudiesforkids.com/subjects/economicsgames.htm</a:t>
            </a:r>
            <a:endParaRPr lang="en-US" sz="2400" dirty="0" smtClean="0">
              <a:latin typeface="Comic Sans MS"/>
            </a:endParaRPr>
          </a:p>
          <a:p>
            <a:r>
              <a:rPr lang="en-US" sz="2400" dirty="0" smtClean="0">
                <a:latin typeface="Comic Sans MS"/>
                <a:hlinkClick r:id="rId8"/>
              </a:rPr>
              <a:t>http://www.kidsturncentral.com/links/moneylinks.htm</a:t>
            </a:r>
            <a:endParaRPr lang="en-US" sz="2400" dirty="0" smtClean="0">
              <a:latin typeface="Comic Sans MS"/>
            </a:endParaRPr>
          </a:p>
          <a:p>
            <a:r>
              <a:rPr lang="en-US" sz="2400" dirty="0" smtClean="0">
                <a:latin typeface="Comic Sans MS"/>
                <a:hlinkClick r:id="rId9"/>
              </a:rPr>
              <a:t>http://www2.scholastic.com/browse/collection.jsp?id=455</a:t>
            </a:r>
            <a:endParaRPr lang="en-US" sz="2400" dirty="0"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gital Dots">
  <a:themeElements>
    <a:clrScheme name="Office Theme 2">
      <a:dk1>
        <a:srgbClr val="5B5B89"/>
      </a:dk1>
      <a:lt1>
        <a:srgbClr val="FFFFFF"/>
      </a:lt1>
      <a:dk2>
        <a:srgbClr val="666699"/>
      </a:dk2>
      <a:lt2>
        <a:srgbClr val="DFDEF6"/>
      </a:lt2>
      <a:accent1>
        <a:srgbClr val="6666FF"/>
      </a:accent1>
      <a:accent2>
        <a:srgbClr val="52527C"/>
      </a:accent2>
      <a:accent3>
        <a:srgbClr val="B8B8CA"/>
      </a:accent3>
      <a:accent4>
        <a:srgbClr val="DADADA"/>
      </a:accent4>
      <a:accent5>
        <a:srgbClr val="B8B8FF"/>
      </a:accent5>
      <a:accent6>
        <a:srgbClr val="494970"/>
      </a:accent6>
      <a:hlink>
        <a:srgbClr val="9999FF"/>
      </a:hlink>
      <a:folHlink>
        <a:srgbClr val="CCCCFF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Dots.pot</Template>
  <TotalTime>499</TotalTime>
  <Words>277</Words>
  <Application>Microsoft Office PowerPoint</Application>
  <PresentationFormat>On-screen Show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Digital Dots</vt:lpstr>
      <vt:lpstr>Teaching Economics</vt:lpstr>
      <vt:lpstr>Teach About</vt:lpstr>
      <vt:lpstr>Goods &amp; Services</vt:lpstr>
      <vt:lpstr>Natural, Human &amp; Capital</vt:lpstr>
      <vt:lpstr>Cost &amp; Benefits</vt:lpstr>
      <vt:lpstr>Advertising</vt:lpstr>
      <vt:lpstr>Money</vt:lpstr>
      <vt:lpstr>Instructional Tools</vt:lpstr>
      <vt:lpstr>Resources</vt:lpstr>
    </vt:vector>
  </TitlesOfParts>
  <Company>EduTech,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Teaching Economics</dc:title>
  <dc:creator>Rosemary Parmigiani</dc:creator>
  <cp:lastModifiedBy>rparmigiani</cp:lastModifiedBy>
  <cp:revision>7</cp:revision>
  <dcterms:created xsi:type="dcterms:W3CDTF">2010-11-07T21:08:34Z</dcterms:created>
  <dcterms:modified xsi:type="dcterms:W3CDTF">2011-11-30T14:11:31Z</dcterms:modified>
</cp:coreProperties>
</file>